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handoutMasterIdLst>
    <p:handoutMasterId r:id="rId17"/>
  </p:handoutMasterIdLst>
  <p:sldIdLst>
    <p:sldId id="256" r:id="rId2"/>
    <p:sldId id="355" r:id="rId3"/>
    <p:sldId id="356" r:id="rId4"/>
    <p:sldId id="357" r:id="rId5"/>
    <p:sldId id="368" r:id="rId6"/>
    <p:sldId id="363" r:id="rId7"/>
    <p:sldId id="365" r:id="rId8"/>
    <p:sldId id="361" r:id="rId9"/>
    <p:sldId id="359" r:id="rId10"/>
    <p:sldId id="360" r:id="rId11"/>
    <p:sldId id="366" r:id="rId12"/>
    <p:sldId id="367" r:id="rId13"/>
    <p:sldId id="358" r:id="rId14"/>
    <p:sldId id="362" r:id="rId15"/>
  </p:sldIdLst>
  <p:sldSz cx="9144000" cy="6858000" type="screen4x3"/>
  <p:notesSz cx="6796088" cy="992505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0" userDrawn="1">
          <p15:clr>
            <a:srgbClr val="A4A3A4"/>
          </p15:clr>
        </p15:guide>
        <p15:guide id="2" pos="5670" userDrawn="1">
          <p15:clr>
            <a:srgbClr val="A4A3A4"/>
          </p15:clr>
        </p15:guide>
        <p15:guide id="3" orient="horz" pos="3793" userDrawn="1">
          <p15:clr>
            <a:srgbClr val="A4A3A4"/>
          </p15:clr>
        </p15:guide>
        <p15:guide id="8" orient="horz" pos="867" userDrawn="1">
          <p15:clr>
            <a:srgbClr val="A4A3A4"/>
          </p15:clr>
        </p15:guide>
        <p15:guide id="9" orient="horz" pos="234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lliam Colombo" initials="WC" lastIdx="1" clrIdx="0">
    <p:extLst>
      <p:ext uri="{19B8F6BF-5375-455C-9EA6-DF929625EA0E}">
        <p15:presenceInfo xmlns:p15="http://schemas.microsoft.com/office/powerpoint/2012/main" userId="a3afacd30f586851" providerId="Windows Live"/>
      </p:ext>
    </p:extLst>
  </p:cmAuthor>
  <p:cmAuthor id="2" name="Luca Ferraro" initials="LF" lastIdx="1" clrIdx="1">
    <p:extLst>
      <p:ext uri="{19B8F6BF-5375-455C-9EA6-DF929625EA0E}">
        <p15:presenceInfo xmlns:p15="http://schemas.microsoft.com/office/powerpoint/2012/main" userId="f7c5e341d651ce56" providerId="Windows Live"/>
      </p:ext>
    </p:extLst>
  </p:cmAuthor>
  <p:cmAuthor id="3" name="Utente guest" initials="Ug" lastIdx="15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FB0E16-1461-7D4D-85C2-48F800164E92}" v="697" dt="2021-01-17T08:50:47.6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Stile con tema 2 - Color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626"/>
  </p:normalViewPr>
  <p:slideViewPr>
    <p:cSldViewPr snapToGrid="0" snapToObjects="1" showGuides="1">
      <p:cViewPr varScale="1">
        <p:scale>
          <a:sx n="121" d="100"/>
          <a:sy n="121" d="100"/>
        </p:scale>
        <p:origin x="1904" y="168"/>
      </p:cViewPr>
      <p:guideLst>
        <p:guide pos="90"/>
        <p:guide pos="5670"/>
        <p:guide orient="horz" pos="3793"/>
        <p:guide orient="horz" pos="867"/>
        <p:guide orient="horz" pos="23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2-26T03:30:52.603" idx="1">
    <p:pos x="10" y="10"/>
    <p:text>Fabio
</p:text>
    <p:extLst>
      <p:ext uri="{C676402C-5697-4E1C-873F-D02D1690AC5C}">
        <p15:threadingInfo xmlns:p15="http://schemas.microsoft.com/office/powerpoint/2012/main" timeZoneBias="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/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3" name="Segnaposto data 2"/>
          <p:cNvSpPr txBox="1">
            <a:spLocks noGrp="1"/>
          </p:cNvSpPr>
          <p:nvPr>
            <p:ph type="dt" sz="quarter" idx="1"/>
          </p:nvPr>
        </p:nvSpPr>
        <p:spPr>
          <a:xfrm>
            <a:off x="3847320" y="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fld id="{4B7EC170-1CB3-41AD-8FC2-9294389A3E64}" type="datetimeFigureOut">
              <a:rPr lang="it-IT"/>
              <a:pPr marL="0" marR="0" lvl="0" indent="0" algn="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  <a:defRPr sz="1400"/>
              </a:pPr>
              <a:t>17/01/21</a:t>
            </a:fld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4" name="Segnaposto piè di pagina 3"/>
          <p:cNvSpPr txBox="1">
            <a:spLocks noGrp="1"/>
          </p:cNvSpPr>
          <p:nvPr>
            <p:ph type="ftr" sz="quarter" idx="2"/>
          </p:nvPr>
        </p:nvSpPr>
        <p:spPr>
          <a:xfrm>
            <a:off x="0" y="942912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/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5" name="Segnaposto numero diapositiva 4"/>
          <p:cNvSpPr txBox="1">
            <a:spLocks noGrp="1"/>
          </p:cNvSpPr>
          <p:nvPr>
            <p:ph type="sldNum" sz="quarter" idx="3"/>
          </p:nvPr>
        </p:nvSpPr>
        <p:spPr>
          <a:xfrm>
            <a:off x="3847320" y="942912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fld id="{0B66B7C3-E2B2-4AA3-B43D-6208B74ADEA6}" type="slidenum">
              <a:rPr/>
              <a:pPr marL="0" marR="0" lvl="0" indent="0" algn="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  <a:defRPr sz="1400"/>
              </a:pPr>
              <a:t>‹N›</a:t>
            </a:fld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76216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/>
          <p:cNvSpPr>
            <a:spLocks noMove="1" noResize="1"/>
          </p:cNvSpPr>
          <p:nvPr/>
        </p:nvSpPr>
        <p:spPr>
          <a:xfrm>
            <a:off x="0" y="0"/>
            <a:ext cx="6796800" cy="99252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/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it-IT" sz="2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3" name="Segnaposto intestazione 2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/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it-IT"/>
          </a:p>
        </p:txBody>
      </p:sp>
      <p:sp>
        <p:nvSpPr>
          <p:cNvPr id="4" name="Segnaposto data 3"/>
          <p:cNvSpPr txBox="1">
            <a:spLocks noGrp="1"/>
          </p:cNvSpPr>
          <p:nvPr>
            <p:ph type="dt" idx="1"/>
          </p:nvPr>
        </p:nvSpPr>
        <p:spPr>
          <a:xfrm>
            <a:off x="3851279" y="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/>
          <a:lstStyle>
            <a:lvl1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A2CCE629-2C6F-4BB6-A68D-19F65CE8A757}" type="datetimeFigureOut">
              <a:rPr lang="it-IT"/>
              <a:pPr lvl="0"/>
              <a:t>17/01/21</a:t>
            </a:fld>
            <a:endParaRPr lang="it-IT"/>
          </a:p>
        </p:txBody>
      </p:sp>
      <p:sp>
        <p:nvSpPr>
          <p:cNvPr id="5" name="Segnaposto immagine diapositiva 4"/>
          <p:cNvSpPr>
            <a:spLocks noGrp="1" noRot="1" noChangeAspect="1"/>
          </p:cNvSpPr>
          <p:nvPr>
            <p:ph type="sldImg" idx="2"/>
          </p:nvPr>
        </p:nvSpPr>
        <p:spPr>
          <a:xfrm>
            <a:off x="917280" y="744120"/>
            <a:ext cx="4964040" cy="372312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6" name="Segnaposto note 5"/>
          <p:cNvSpPr txBox="1">
            <a:spLocks noGrp="1"/>
          </p:cNvSpPr>
          <p:nvPr>
            <p:ph type="body" sz="quarter" idx="3"/>
          </p:nvPr>
        </p:nvSpPr>
        <p:spPr>
          <a:xfrm>
            <a:off x="906479" y="4714560"/>
            <a:ext cx="4984560" cy="4467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>
            <a:defPPr lvl="0">
              <a:buNone/>
            </a:defPPr>
            <a:lvl1pPr lvl="0">
              <a:buNone/>
            </a:lvl1pPr>
            <a:lvl2pPr lvl="1">
              <a:buClr>
                <a:srgbClr val="000000"/>
              </a:buClr>
              <a:buSzPct val="100000"/>
              <a:buFont typeface="Times" pitchFamily="18"/>
              <a:buChar char="•"/>
            </a:lvl2pPr>
            <a:lvl3pPr lvl="2">
              <a:buClr>
                <a:srgbClr val="000000"/>
              </a:buClr>
              <a:buSzPct val="100000"/>
              <a:buFont typeface="Times" pitchFamily="18"/>
              <a:buChar char="•"/>
            </a:lvl3pPr>
            <a:lvl4pPr lvl="3">
              <a:buClr>
                <a:srgbClr val="000000"/>
              </a:buClr>
              <a:buSzPct val="100000"/>
              <a:buFont typeface="Times" pitchFamily="18"/>
              <a:buChar char="•"/>
            </a:lvl4pPr>
            <a:lvl5pPr lvl="4">
              <a:buClr>
                <a:srgbClr val="000000"/>
              </a:buClr>
              <a:buSzPct val="100000"/>
              <a:buFont typeface="Times" pitchFamily="18"/>
              <a:buChar char="•"/>
            </a:lvl5pPr>
            <a:lvl6pPr lvl="5">
              <a:buClr>
                <a:srgbClr val="000000"/>
              </a:buClr>
              <a:buSzPct val="100000"/>
              <a:buFont typeface="Times" pitchFamily="18"/>
              <a:buChar char="•"/>
            </a:lvl6pPr>
            <a:lvl7pPr lvl="6">
              <a:buClr>
                <a:srgbClr val="000000"/>
              </a:buClr>
              <a:buSzPct val="100000"/>
              <a:buFont typeface="Times" pitchFamily="18"/>
              <a:buChar char="•"/>
            </a:lvl7pPr>
            <a:lvl8pPr lvl="7">
              <a:buClr>
                <a:srgbClr val="000000"/>
              </a:buClr>
              <a:buSzPct val="100000"/>
              <a:buFont typeface="Times" pitchFamily="18"/>
              <a:buChar char="•"/>
            </a:lvl8pPr>
            <a:lvl9pPr lvl="8">
              <a:buClr>
                <a:srgbClr val="000000"/>
              </a:buClr>
              <a:buSzPct val="100000"/>
              <a:buFont typeface="Times" pitchFamily="18"/>
              <a:buChar char="•"/>
            </a:lvl9pPr>
          </a:lstStyle>
          <a:p>
            <a:endParaRPr lang="it-IT"/>
          </a:p>
        </p:txBody>
      </p:sp>
      <p:sp>
        <p:nvSpPr>
          <p:cNvPr id="7" name="Segnaposto piè di pagina 6"/>
          <p:cNvSpPr txBox="1">
            <a:spLocks noGrp="1"/>
          </p:cNvSpPr>
          <p:nvPr>
            <p:ph type="ftr" sz="quarter" idx="4"/>
          </p:nvPr>
        </p:nvSpPr>
        <p:spPr>
          <a:xfrm>
            <a:off x="0" y="942948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/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it-IT"/>
          </a:p>
        </p:txBody>
      </p:sp>
      <p:sp>
        <p:nvSpPr>
          <p:cNvPr id="8" name="Segnaposto numero diapositiva 7"/>
          <p:cNvSpPr txBox="1">
            <a:spLocks noGrp="1"/>
          </p:cNvSpPr>
          <p:nvPr>
            <p:ph type="sldNum" sz="quarter" idx="5"/>
          </p:nvPr>
        </p:nvSpPr>
        <p:spPr>
          <a:xfrm>
            <a:off x="3851279" y="942948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/>
          <a:lstStyle>
            <a:lvl1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D4EA0611-6E8A-498B-AC44-4B25849EFDB4}" type="slidenum">
              <a:rPr/>
              <a:pPr lvl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4184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914400" algn="l"/>
        <a:tab pos="1828800" algn="l"/>
        <a:tab pos="2743199" algn="l"/>
        <a:tab pos="3657600" algn="l"/>
        <a:tab pos="4572000" algn="l"/>
        <a:tab pos="5486399" algn="l"/>
        <a:tab pos="6400799" algn="l"/>
        <a:tab pos="7315200" algn="l"/>
        <a:tab pos="8229600" algn="l"/>
        <a:tab pos="9144000" algn="l"/>
        <a:tab pos="10058400" algn="l"/>
      </a:tabLst>
      <a:defRPr lang="it-IT" sz="1200" b="0" i="0" u="none" strike="noStrike" baseline="0">
        <a:ln>
          <a:noFill/>
        </a:ln>
        <a:solidFill>
          <a:srgbClr val="000000"/>
        </a:solidFill>
        <a:latin typeface="Time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7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wrap="square" lIns="90000" tIns="46800" rIns="90000" bIns="46800" anchor="b" anchorCtr="0" compatLnSpc="1"/>
          <a:lstStyle/>
          <a:p>
            <a:pPr lvl="0"/>
            <a:fld id="{B0CAC7B4-3798-4936-8705-36D58079C737}" type="slidenum">
              <a:rPr/>
              <a:pPr lvl="0"/>
              <a:t>1</a:t>
            </a:fld>
            <a:endParaRPr lang="it-IT"/>
          </a:p>
        </p:txBody>
      </p:sp>
      <p:sp>
        <p:nvSpPr>
          <p:cNvPr id="2" name="Segnaposto immagine diapositiva 1"/>
          <p:cNvSpPr>
            <a:spLocks noGrp="1" noRot="1" noChangeAspect="1" noResize="1"/>
          </p:cNvSpPr>
          <p:nvPr>
            <p:ph type="sldImg"/>
          </p:nvPr>
        </p:nvSpPr>
        <p:spPr>
          <a:xfrm>
            <a:off x="688975" y="803275"/>
            <a:ext cx="5360988" cy="40211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Segnaposto note 2"/>
          <p:cNvSpPr txBox="1">
            <a:spLocks noGrp="1"/>
          </p:cNvSpPr>
          <p:nvPr>
            <p:ph type="body" sz="quarter" idx="1"/>
          </p:nvPr>
        </p:nvSpPr>
        <p:spPr>
          <a:xfrm>
            <a:off x="906479" y="4714560"/>
            <a:ext cx="4984560" cy="4467960"/>
          </a:xfrm>
        </p:spPr>
        <p:txBody>
          <a:bodyPr>
            <a:spAutoFit/>
          </a:bodyPr>
          <a:lstStyle>
            <a:defPPr lvl="0">
              <a:buNone/>
            </a:defPPr>
            <a:lvl1pPr lvl="0">
              <a:buNone/>
            </a:lvl1pPr>
            <a:lvl2pPr lvl="1">
              <a:buClr>
                <a:srgbClr val="000000"/>
              </a:buClr>
              <a:buSzPct val="100000"/>
              <a:buFont typeface="Times" pitchFamily="18"/>
              <a:buChar char="•"/>
            </a:lvl2pPr>
            <a:lvl3pPr lvl="2">
              <a:buClr>
                <a:srgbClr val="000000"/>
              </a:buClr>
              <a:buSzPct val="100000"/>
              <a:buFont typeface="Times" pitchFamily="18"/>
              <a:buChar char="•"/>
            </a:lvl3pPr>
            <a:lvl4pPr lvl="3">
              <a:buClr>
                <a:srgbClr val="000000"/>
              </a:buClr>
              <a:buSzPct val="100000"/>
              <a:buFont typeface="Times" pitchFamily="18"/>
              <a:buChar char="•"/>
            </a:lvl4pPr>
            <a:lvl5pPr lvl="4">
              <a:buClr>
                <a:srgbClr val="000000"/>
              </a:buClr>
              <a:buSzPct val="100000"/>
              <a:buFont typeface="Times" pitchFamily="18"/>
              <a:buChar char="•"/>
            </a:lvl5pPr>
            <a:lvl6pPr lvl="5">
              <a:buClr>
                <a:srgbClr val="000000"/>
              </a:buClr>
              <a:buSzPct val="100000"/>
              <a:buFont typeface="Times" pitchFamily="18"/>
              <a:buChar char="•"/>
            </a:lvl6pPr>
            <a:lvl7pPr lvl="6">
              <a:buClr>
                <a:srgbClr val="000000"/>
              </a:buClr>
              <a:buSzPct val="100000"/>
              <a:buFont typeface="Times" pitchFamily="18"/>
              <a:buChar char="•"/>
            </a:lvl7pPr>
            <a:lvl8pPr lvl="7">
              <a:buClr>
                <a:srgbClr val="000000"/>
              </a:buClr>
              <a:buSzPct val="100000"/>
              <a:buFont typeface="Times" pitchFamily="18"/>
              <a:buChar char="•"/>
            </a:lvl8pPr>
            <a:lvl9pPr lvl="8">
              <a:buClr>
                <a:srgbClr val="000000"/>
              </a:buClr>
              <a:buSzPct val="100000"/>
              <a:buFont typeface="Times" pitchFamily="18"/>
              <a:buChar char="•"/>
            </a:lvl9pPr>
          </a:lstStyle>
          <a:p>
            <a:endParaRPr lang="it-IT" kern="1200"/>
          </a:p>
        </p:txBody>
      </p:sp>
    </p:spTree>
    <p:extLst>
      <p:ext uri="{BB962C8B-B14F-4D97-AF65-F5344CB8AC3E}">
        <p14:creationId xmlns:p14="http://schemas.microsoft.com/office/powerpoint/2010/main" val="3660413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4113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4EA0611-6E8A-498B-AC44-4B25849EFDB4}" type="slidenum">
              <a:rPr lang="it-IT" smtClean="0"/>
              <a:pPr lvl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0170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4113" cy="3722687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4EA0611-6E8A-498B-AC44-4B25849EFDB4}" type="slidenum">
              <a:rPr lang="en-US" smtClean="0"/>
              <a:pPr lvl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85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/>
        </p:nvGrpSpPr>
        <p:grpSpPr>
          <a:xfrm>
            <a:off x="48007" y="3832827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404879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17/01/21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4574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17/01/21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4186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6368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magine 1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035552"/>
          </a:xfrm>
          <a:prstGeom prst="rect">
            <a:avLst/>
          </a:prstGeom>
        </p:spPr>
      </p:pic>
      <p:pic>
        <p:nvPicPr>
          <p:cNvPr id="3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5" name="Gruppo 4"/>
          <p:cNvGrpSpPr/>
          <p:nvPr/>
        </p:nvGrpSpPr>
        <p:grpSpPr>
          <a:xfrm>
            <a:off x="48007" y="3842173"/>
            <a:ext cx="9036647" cy="180000"/>
            <a:chOff x="1218340" y="275867"/>
            <a:chExt cx="17715122" cy="567843"/>
          </a:xfrm>
        </p:grpSpPr>
        <p:cxnSp>
          <p:nvCxnSpPr>
            <p:cNvPr id="6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50500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/>
        </p:nvSpPr>
        <p:spPr>
          <a:xfrm>
            <a:off x="123945" y="6291013"/>
            <a:ext cx="51237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i="0" cap="small" baseline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Wireless </a:t>
            </a:r>
            <a:r>
              <a:rPr lang="it-IT" sz="2000" b="1" i="0" cap="small" baseline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communications</a:t>
            </a:r>
            <a:r>
              <a:rPr lang="it-IT" sz="2000" b="1" i="0" cap="small" baseline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– adaptive </a:t>
            </a:r>
            <a:r>
              <a:rPr lang="it-IT" sz="2000" b="1" i="0" cap="small" baseline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beamforming</a:t>
            </a:r>
            <a:endParaRPr lang="it-IT" sz="2000" b="1" i="0" cap="small" baseline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32" name="Gruppo 131"/>
          <p:cNvGrpSpPr/>
          <p:nvPr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144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17/01/21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1668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17/01/21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1208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17/01/21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7122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17/01/21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1178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17/01/21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0840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17/01/21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9345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17/01/21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033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591379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igura a mano libera 1"/>
          <p:cNvSpPr/>
          <p:nvPr/>
        </p:nvSpPr>
        <p:spPr>
          <a:xfrm>
            <a:off x="1447740" y="4637438"/>
            <a:ext cx="6248520" cy="11772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pPr algn="ctr">
              <a:spcBef>
                <a:spcPts val="1500"/>
              </a:spcBef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3200" b="1" cap="small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Wireless </a:t>
            </a:r>
            <a:r>
              <a:rPr lang="it-IT" sz="3200" b="1" cap="small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communications</a:t>
            </a:r>
            <a:endParaRPr lang="it-IT" sz="3200" b="1" cap="small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>
              <a:spcBef>
                <a:spcPts val="1500"/>
              </a:spcBef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3200" b="1" cap="small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Adaptive </a:t>
            </a:r>
            <a:r>
              <a:rPr lang="it-IT" sz="3200" b="1" cap="small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Beamforming</a:t>
            </a:r>
            <a:endParaRPr lang="it-IT" sz="3200" b="1" cap="small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5E8E9CC-D344-5C45-9496-B09F6CC89E56}"/>
              </a:ext>
            </a:extLst>
          </p:cNvPr>
          <p:cNvSpPr txBox="1"/>
          <p:nvPr/>
        </p:nvSpPr>
        <p:spPr>
          <a:xfrm>
            <a:off x="142875" y="6021388"/>
            <a:ext cx="418844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cap="small">
                <a:solidFill>
                  <a:schemeClr val="bg1"/>
                </a:solidFill>
                <a:latin typeface="Calibri Light" panose="020F0302020204030204" pitchFamily="34" charset="0"/>
                <a:ea typeface="DejaVu Sans" pitchFamily="2"/>
                <a:cs typeface="Calibri Light" panose="020F0302020204030204" pitchFamily="34" charset="0"/>
              </a:rPr>
              <a:t>Luca Ferraro, Bernardo </a:t>
            </a:r>
            <a:r>
              <a:rPr lang="it-IT" sz="2200" cap="small" err="1">
                <a:solidFill>
                  <a:schemeClr val="bg1"/>
                </a:solidFill>
                <a:latin typeface="Calibri Light" panose="020F0302020204030204" pitchFamily="34" charset="0"/>
                <a:ea typeface="DejaVu Sans" pitchFamily="2"/>
                <a:cs typeface="Calibri Light" panose="020F0302020204030204" pitchFamily="34" charset="0"/>
              </a:rPr>
              <a:t>Camajori</a:t>
            </a:r>
            <a:r>
              <a:rPr lang="it-IT" sz="2200" cap="small">
                <a:solidFill>
                  <a:schemeClr val="bg1"/>
                </a:solidFill>
                <a:latin typeface="Calibri Light" panose="020F0302020204030204" pitchFamily="34" charset="0"/>
                <a:ea typeface="DejaVu Sans" pitchFamily="2"/>
                <a:cs typeface="Calibri Light" panose="020F0302020204030204" pitchFamily="34" charset="0"/>
              </a:rPr>
              <a:t> Tedeschini, William Colombo</a:t>
            </a:r>
          </a:p>
          <a:p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EB34F74-5A07-6C44-AE54-F6A70E2759DA}"/>
              </a:ext>
            </a:extLst>
          </p:cNvPr>
          <p:cNvSpPr txBox="1"/>
          <p:nvPr/>
        </p:nvSpPr>
        <p:spPr>
          <a:xfrm>
            <a:off x="7336951" y="6175276"/>
            <a:ext cx="166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A.Y. 2020 - 2021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Antenna array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comparison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: BER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AB34BE8-26FA-E84E-A60A-75A722B202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376363"/>
            <a:ext cx="8858250" cy="464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76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>
                <a:latin typeface="Calibri Light"/>
              </a:rPr>
              <a:t>Tracking of 2 </a:t>
            </a:r>
            <a:r>
              <a:rPr lang="it-IT" sz="2400" cap="small" err="1">
                <a:latin typeface="Calibri Light"/>
              </a:rPr>
              <a:t>vehicles</a:t>
            </a:r>
            <a:r>
              <a:rPr lang="it-IT" sz="2400" cap="small">
                <a:latin typeface="Calibri Light"/>
              </a:rPr>
              <a:t>: QUADRIGA </a:t>
            </a:r>
            <a:r>
              <a:rPr lang="it-IT" sz="2400" cap="small" err="1">
                <a:latin typeface="Calibri Light"/>
              </a:rPr>
              <a:t>channel</a:t>
            </a:r>
            <a:r>
              <a:rPr lang="it-IT" sz="2400" cap="small">
                <a:latin typeface="Calibri Light"/>
              </a:rPr>
              <a:t>, OFDM </a:t>
            </a:r>
            <a:r>
              <a:rPr lang="it-IT" sz="2400" cap="small" err="1">
                <a:latin typeface="Calibri Light"/>
              </a:rPr>
              <a:t>signal</a:t>
            </a:r>
            <a:r>
              <a:rPr lang="it-IT" sz="2400" cap="small">
                <a:latin typeface="Calibri Light"/>
              </a:rPr>
              <a:t>, LMS </a:t>
            </a:r>
            <a:r>
              <a:rPr lang="it-IT" sz="2400" cap="small" err="1">
                <a:latin typeface="Calibri Light"/>
              </a:rPr>
              <a:t>beamforming</a:t>
            </a:r>
            <a:r>
              <a:rPr lang="it-IT" sz="2400" cap="small">
                <a:latin typeface="Calibri Light"/>
              </a:rPr>
              <a:t> (frequency)</a:t>
            </a:r>
            <a:endParaRPr lang="it-IT">
              <a:latin typeface="Calibri Light"/>
            </a:endParaRPr>
          </a:p>
          <a:p>
            <a:endParaRPr lang="it-IT" sz="2400" b="0" cap="small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953A2A6-B517-FA48-BA6E-9D07C9A2A6C7}"/>
              </a:ext>
            </a:extLst>
          </p:cNvPr>
          <p:cNvSpPr txBox="1"/>
          <p:nvPr/>
        </p:nvSpPr>
        <p:spPr>
          <a:xfrm>
            <a:off x="142875" y="1376362"/>
            <a:ext cx="8858250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cap="small"/>
              <a:t>Parameters:</a:t>
            </a:r>
          </a:p>
          <a:p>
            <a:pPr marL="800100" lvl="1" indent="-342900">
              <a:buFont typeface="Arial" panose="020F0302020204030204"/>
              <a:buChar char="•"/>
            </a:pPr>
            <a:r>
              <a:rPr lang="en-US" cap="small">
                <a:cs typeface="Calibri"/>
              </a:rPr>
              <a:t>16x16 Antenna Array</a:t>
            </a:r>
          </a:p>
          <a:p>
            <a:pPr marL="800100" lvl="1" indent="-342900">
              <a:buFont typeface="Arial" panose="020F0302020204030204"/>
              <a:buChar char="•"/>
            </a:pPr>
            <a:r>
              <a:rPr lang="en-US" cap="small">
                <a:cs typeface="Calibri"/>
              </a:rPr>
              <a:t>LMS Beamformer in Frequency </a:t>
            </a:r>
            <a:r>
              <a:rPr lang="en-US" u="sng" cap="small">
                <a:cs typeface="Calibri"/>
              </a:rPr>
              <a:t>Domain</a:t>
            </a:r>
          </a:p>
          <a:p>
            <a:pPr marL="800100" lvl="1" indent="-342900">
              <a:buFont typeface="Arial" panose="020F0302020204030204"/>
              <a:buChar char="•"/>
            </a:pPr>
            <a:r>
              <a:rPr lang="en-US" cap="small">
                <a:cs typeface="Calibri"/>
              </a:rPr>
              <a:t>OFDM</a:t>
            </a:r>
            <a:r>
              <a:rPr lang="en-US" cap="small">
                <a:ea typeface="+mn-lt"/>
                <a:cs typeface="+mn-lt"/>
              </a:rPr>
              <a:t> with 4- QAM</a:t>
            </a:r>
          </a:p>
          <a:p>
            <a:pPr marL="800100" lvl="1" indent="-342900">
              <a:buFont typeface="Arial" panose="020F0302020204030204"/>
              <a:buChar char="•"/>
            </a:pPr>
            <a:r>
              <a:rPr lang="en-US" cap="small">
                <a:ea typeface="+mn-lt"/>
                <a:cs typeface="+mn-lt"/>
              </a:rPr>
              <a:t>64 sub-carrier </a:t>
            </a:r>
          </a:p>
          <a:p>
            <a:pPr marL="800100" lvl="1" indent="-342900">
              <a:buFont typeface="Arial" panose="020F0302020204030204"/>
              <a:buChar char="•"/>
            </a:pPr>
            <a:r>
              <a:rPr lang="en-US" cap="small">
                <a:ea typeface="+mn-lt"/>
                <a:cs typeface="+mn-lt"/>
              </a:rPr>
              <a:t>24 packets and 100 symbols/packet</a:t>
            </a:r>
          </a:p>
          <a:p>
            <a:pPr marL="800100" lvl="1" indent="-342900">
              <a:buFont typeface="Arial" panose="020F0302020204030204"/>
              <a:buChar char="•"/>
            </a:pPr>
            <a:r>
              <a:rPr lang="en-US" cap="small">
                <a:cs typeface="Calibri"/>
              </a:rPr>
              <a:t>Fc = 2.6 GHz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84B0EAD-2CFF-FD45-BC93-CA6DC7E5EB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754" y="2290293"/>
            <a:ext cx="3570481" cy="267786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F283B325-183B-1C42-91EF-3FBB27B2FDD6}"/>
              </a:ext>
            </a:extLst>
          </p:cNvPr>
          <p:cNvSpPr txBox="1"/>
          <p:nvPr/>
        </p:nvSpPr>
        <p:spPr>
          <a:xfrm>
            <a:off x="178781" y="4206720"/>
            <a:ext cx="4832963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cap="small"/>
              <a:t>Scenario with 2 moving vehicles at 60 km/h: Tx1 </a:t>
            </a:r>
            <a:r>
              <a:rPr lang="en-US" cap="small">
                <a:ea typeface="+mn-lt"/>
                <a:cs typeface="+mn-lt"/>
              </a:rPr>
              <a:t>towards Nord starting at </a:t>
            </a:r>
            <a:r>
              <a:rPr lang="en-US" u="sng" cap="small">
                <a:ea typeface="+mn-lt"/>
                <a:cs typeface="+mn-lt"/>
              </a:rPr>
              <a:t>x</a:t>
            </a:r>
            <a:r>
              <a:rPr lang="en-US" cap="small">
                <a:ea typeface="+mn-lt"/>
                <a:cs typeface="+mn-lt"/>
              </a:rPr>
              <a:t> =(70, -100, 1.5)</a:t>
            </a:r>
          </a:p>
          <a:p>
            <a:r>
              <a:rPr lang="en-US" cap="small">
                <a:ea typeface="+mn-lt"/>
                <a:cs typeface="+mn-lt"/>
              </a:rPr>
              <a:t>and Tx2 towards Est starting at </a:t>
            </a:r>
            <a:r>
              <a:rPr lang="en-US" u="sng" cap="small">
                <a:ea typeface="+mn-lt"/>
                <a:cs typeface="+mn-lt"/>
              </a:rPr>
              <a:t>x</a:t>
            </a:r>
            <a:r>
              <a:rPr lang="en-US" cap="small">
                <a:ea typeface="+mn-lt"/>
                <a:cs typeface="+mn-lt"/>
              </a:rPr>
              <a:t> =(200, -50, 1.5)</a:t>
            </a:r>
          </a:p>
          <a:p>
            <a:endParaRPr lang="en-US" cap="small">
              <a:ea typeface="+mn-lt"/>
              <a:cs typeface="+mn-lt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u="sng" cap="small">
              <a:ea typeface="+mn-lt"/>
              <a:cs typeface="+mn-lt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u="sng" cap="small"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cap="small"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cap="small">
              <a:cs typeface="Calibri"/>
            </a:endParaRPr>
          </a:p>
          <a:p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18019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>
                <a:latin typeface="Calibri Light"/>
              </a:rPr>
              <a:t>Tracking of 2 </a:t>
            </a:r>
            <a:r>
              <a:rPr lang="it-IT" sz="2400" cap="small" err="1">
                <a:latin typeface="Calibri Light"/>
              </a:rPr>
              <a:t>vehicles</a:t>
            </a:r>
            <a:r>
              <a:rPr lang="it-IT" sz="2400" cap="small">
                <a:latin typeface="Calibri Light"/>
              </a:rPr>
              <a:t>: </a:t>
            </a:r>
            <a:r>
              <a:rPr lang="it-IT" sz="2400" cap="small" err="1">
                <a:latin typeface="Calibri Light"/>
              </a:rPr>
              <a:t>steps</a:t>
            </a:r>
            <a:r>
              <a:rPr lang="it-IT" sz="2400" cap="small">
                <a:latin typeface="Calibri Light"/>
              </a:rPr>
              <a:t> of the </a:t>
            </a:r>
            <a:r>
              <a:rPr lang="it-IT" sz="2400" cap="small" err="1">
                <a:latin typeface="Calibri Light"/>
              </a:rPr>
              <a:t>simulation</a:t>
            </a:r>
            <a:endParaRPr lang="it-IT">
              <a:latin typeface="Calibri Light"/>
            </a:endParaRPr>
          </a:p>
          <a:p>
            <a:endParaRPr lang="it-IT"/>
          </a:p>
        </p:txBody>
      </p: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A1315E5D-335C-3A49-95B5-4ABCF06E95B6}"/>
              </a:ext>
            </a:extLst>
          </p:cNvPr>
          <p:cNvGrpSpPr/>
          <p:nvPr/>
        </p:nvGrpSpPr>
        <p:grpSpPr>
          <a:xfrm>
            <a:off x="142875" y="1782520"/>
            <a:ext cx="8858249" cy="3867636"/>
            <a:chOff x="142875" y="1376363"/>
            <a:chExt cx="8858249" cy="3867636"/>
          </a:xfrm>
        </p:grpSpPr>
        <p:sp>
          <p:nvSpPr>
            <p:cNvPr id="5" name="Rettangolo 4">
              <a:extLst>
                <a:ext uri="{FF2B5EF4-FFF2-40B4-BE49-F238E27FC236}">
                  <a16:creationId xmlns:a16="http://schemas.microsoft.com/office/drawing/2014/main" id="{79B54745-8F33-C94B-826C-87A3CC46E8CA}"/>
                </a:ext>
              </a:extLst>
            </p:cNvPr>
            <p:cNvSpPr/>
            <p:nvPr/>
          </p:nvSpPr>
          <p:spPr>
            <a:xfrm>
              <a:off x="142875" y="1376363"/>
              <a:ext cx="2587083" cy="124336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/>
                <a:t>Definition of scenario, signals, antenna arrays, variables and parameters</a:t>
              </a:r>
            </a:p>
          </p:txBody>
        </p:sp>
        <p:cxnSp>
          <p:nvCxnSpPr>
            <p:cNvPr id="7" name="Connettore 2 6">
              <a:extLst>
                <a:ext uri="{FF2B5EF4-FFF2-40B4-BE49-F238E27FC236}">
                  <a16:creationId xmlns:a16="http://schemas.microsoft.com/office/drawing/2014/main" id="{CCA134DD-07C6-D94D-88CC-FAFB122807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9958" y="1998041"/>
              <a:ext cx="57080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60DB48F7-158A-1F4A-8801-BC59107D3EF7}"/>
                </a:ext>
              </a:extLst>
            </p:cNvPr>
            <p:cNvSpPr/>
            <p:nvPr/>
          </p:nvSpPr>
          <p:spPr>
            <a:xfrm>
              <a:off x="3300761" y="1574294"/>
              <a:ext cx="1694985" cy="84749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/>
                <a:t>Update Positions</a:t>
              </a:r>
              <a:endParaRPr lang="en-US" cap="small" err="1">
                <a:cs typeface="Calibri"/>
              </a:endParaRPr>
            </a:p>
          </p:txBody>
        </p:sp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08E51D7A-D628-1C42-943A-3867250FD1D0}"/>
                </a:ext>
              </a:extLst>
            </p:cNvPr>
            <p:cNvSpPr/>
            <p:nvPr/>
          </p:nvSpPr>
          <p:spPr>
            <a:xfrm>
              <a:off x="5566549" y="1574295"/>
              <a:ext cx="1399710" cy="84749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/>
                <a:t>Generation of Signals</a:t>
              </a:r>
              <a:endParaRPr lang="en-US" cap="small">
                <a:cs typeface="Calibri"/>
              </a:endParaRPr>
            </a:p>
          </p:txBody>
        </p:sp>
        <p:cxnSp>
          <p:nvCxnSpPr>
            <p:cNvPr id="11" name="Connettore 2 10">
              <a:extLst>
                <a:ext uri="{FF2B5EF4-FFF2-40B4-BE49-F238E27FC236}">
                  <a16:creationId xmlns:a16="http://schemas.microsoft.com/office/drawing/2014/main" id="{A6DA6BAE-CD91-BC47-A1A6-7022DD3D8C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95746" y="1998038"/>
              <a:ext cx="57080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10CE15A4-FAE8-1E4C-8C29-1CC7D670520C}"/>
                </a:ext>
              </a:extLst>
            </p:cNvPr>
            <p:cNvSpPr/>
            <p:nvPr/>
          </p:nvSpPr>
          <p:spPr>
            <a:xfrm>
              <a:off x="7546935" y="2982954"/>
              <a:ext cx="1441722" cy="84748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cap="small">
                <a:ea typeface="+mn-lt"/>
                <a:cs typeface="+mn-lt"/>
              </a:endParaRPr>
            </a:p>
            <a:p>
              <a:pPr algn="ctr"/>
              <a:r>
                <a:rPr lang="en-US" cap="small">
                  <a:ea typeface="+mn-lt"/>
                  <a:cs typeface="+mn-lt"/>
                </a:rPr>
                <a:t>DoA </a:t>
              </a:r>
              <a:endParaRPr lang="it-IT"/>
            </a:p>
            <a:p>
              <a:pPr algn="ctr"/>
              <a:r>
                <a:rPr lang="en-US" cap="small">
                  <a:ea typeface="+mn-lt"/>
                  <a:cs typeface="+mn-lt"/>
                </a:rPr>
                <a:t>estimation</a:t>
              </a:r>
              <a:endParaRPr lang="en-US"/>
            </a:p>
            <a:p>
              <a:pPr algn="ctr"/>
              <a:endParaRPr lang="en-US" cap="small">
                <a:ea typeface="+mn-lt"/>
                <a:cs typeface="+mn-lt"/>
              </a:endParaRPr>
            </a:p>
          </p:txBody>
        </p:sp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EC4C2EFA-264C-DB43-952F-4A79B97B86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76132" y="1998036"/>
              <a:ext cx="57080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ttangolo 13">
              <a:extLst>
                <a:ext uri="{FF2B5EF4-FFF2-40B4-BE49-F238E27FC236}">
                  <a16:creationId xmlns:a16="http://schemas.microsoft.com/office/drawing/2014/main" id="{F56CCCF1-5BF2-9545-9D41-A7CE1ACBB97E}"/>
                </a:ext>
              </a:extLst>
            </p:cNvPr>
            <p:cNvSpPr/>
            <p:nvPr/>
          </p:nvSpPr>
          <p:spPr>
            <a:xfrm>
              <a:off x="7537060" y="4396511"/>
              <a:ext cx="1464064" cy="84748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/>
                <a:t>FFT and LMS Beamformer</a:t>
              </a:r>
              <a:endParaRPr lang="it-IT"/>
            </a:p>
          </p:txBody>
        </p:sp>
        <p:cxnSp>
          <p:nvCxnSpPr>
            <p:cNvPr id="15" name="Connettore 2 14">
              <a:extLst>
                <a:ext uri="{FF2B5EF4-FFF2-40B4-BE49-F238E27FC236}">
                  <a16:creationId xmlns:a16="http://schemas.microsoft.com/office/drawing/2014/main" id="{F3CD4ABB-61B0-8149-AF83-10E018A62109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 flipH="1">
              <a:off x="8267796" y="2420938"/>
              <a:ext cx="1298" cy="56201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F22D1010-679F-8B43-A1EF-2E58BDC18E16}"/>
                </a:ext>
              </a:extLst>
            </p:cNvPr>
            <p:cNvSpPr/>
            <p:nvPr/>
          </p:nvSpPr>
          <p:spPr>
            <a:xfrm>
              <a:off x="7537061" y="1574290"/>
              <a:ext cx="1464063" cy="8474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 err="1">
                  <a:ea typeface="+mn-lt"/>
                  <a:cs typeface="+mn-lt"/>
                </a:rPr>
                <a:t>QuaDRiGa</a:t>
              </a:r>
              <a:r>
                <a:rPr lang="en-US" cap="small">
                  <a:ea typeface="+mn-lt"/>
                  <a:cs typeface="+mn-lt"/>
                </a:rPr>
                <a:t> </a:t>
              </a:r>
              <a:endParaRPr lang="it-IT">
                <a:ea typeface="+mn-lt"/>
                <a:cs typeface="+mn-lt"/>
              </a:endParaRPr>
            </a:p>
            <a:p>
              <a:pPr algn="ctr"/>
              <a:r>
                <a:rPr lang="en-US" cap="small">
                  <a:ea typeface="+mn-lt"/>
                  <a:cs typeface="+mn-lt"/>
                </a:rPr>
                <a:t>channel</a:t>
              </a:r>
              <a:endParaRPr lang="it-IT">
                <a:cs typeface="Calibri"/>
              </a:endParaRPr>
            </a:p>
          </p:txBody>
        </p:sp>
        <p:cxnSp>
          <p:nvCxnSpPr>
            <p:cNvPr id="19" name="Connettore 2 18">
              <a:extLst>
                <a:ext uri="{FF2B5EF4-FFF2-40B4-BE49-F238E27FC236}">
                  <a16:creationId xmlns:a16="http://schemas.microsoft.com/office/drawing/2014/main" id="{7CFA0219-4168-4F4C-9AFD-A33C6E3CD220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8267796" y="3830442"/>
              <a:ext cx="1" cy="56118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B59C931D-FD48-9741-89B1-38C343DBF538}"/>
                </a:ext>
              </a:extLst>
            </p:cNvPr>
            <p:cNvSpPr/>
            <p:nvPr/>
          </p:nvSpPr>
          <p:spPr>
            <a:xfrm>
              <a:off x="5568369" y="4400055"/>
              <a:ext cx="1396069" cy="840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/>
                <a:t>Equalizer </a:t>
              </a:r>
            </a:p>
            <a:p>
              <a:pPr algn="ctr"/>
              <a:r>
                <a:rPr lang="en-US" cap="small"/>
                <a:t>(1-tap)</a:t>
              </a:r>
              <a:endParaRPr lang="en-US" cap="small">
                <a:cs typeface="Calibri"/>
              </a:endParaRPr>
            </a:p>
          </p:txBody>
        </p:sp>
        <p:cxnSp>
          <p:nvCxnSpPr>
            <p:cNvPr id="21" name="Connettore 2 20">
              <a:extLst>
                <a:ext uri="{FF2B5EF4-FFF2-40B4-BE49-F238E27FC236}">
                  <a16:creationId xmlns:a16="http://schemas.microsoft.com/office/drawing/2014/main" id="{5A59AB6F-1DE9-0349-B450-3043C3D4C441}"/>
                </a:ext>
              </a:extLst>
            </p:cNvPr>
            <p:cNvCxnSpPr>
              <a:cxnSpLocks/>
              <a:stCxn id="14" idx="1"/>
              <a:endCxn id="20" idx="3"/>
            </p:cNvCxnSpPr>
            <p:nvPr/>
          </p:nvCxnSpPr>
          <p:spPr>
            <a:xfrm flipH="1">
              <a:off x="6964438" y="4820255"/>
              <a:ext cx="57262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ttangolo 29">
              <a:extLst>
                <a:ext uri="{FF2B5EF4-FFF2-40B4-BE49-F238E27FC236}">
                  <a16:creationId xmlns:a16="http://schemas.microsoft.com/office/drawing/2014/main" id="{85353E9A-8F40-9048-9613-41F5EACED030}"/>
                </a:ext>
              </a:extLst>
            </p:cNvPr>
            <p:cNvSpPr/>
            <p:nvPr/>
          </p:nvSpPr>
          <p:spPr>
            <a:xfrm>
              <a:off x="3308815" y="4400055"/>
              <a:ext cx="1694985" cy="840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/>
                <a:t>QAM demodulation</a:t>
              </a:r>
            </a:p>
          </p:txBody>
        </p:sp>
        <p:sp>
          <p:nvSpPr>
            <p:cNvPr id="32" name="Rettangolo 31">
              <a:extLst>
                <a:ext uri="{FF2B5EF4-FFF2-40B4-BE49-F238E27FC236}">
                  <a16:creationId xmlns:a16="http://schemas.microsoft.com/office/drawing/2014/main" id="{E62C6BA8-2451-A74E-AC11-35B2AFFAC286}"/>
                </a:ext>
              </a:extLst>
            </p:cNvPr>
            <p:cNvSpPr/>
            <p:nvPr/>
          </p:nvSpPr>
          <p:spPr>
            <a:xfrm>
              <a:off x="3300760" y="2990721"/>
              <a:ext cx="1694985" cy="840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/>
                <a:t>BER computation</a:t>
              </a:r>
            </a:p>
          </p:txBody>
        </p:sp>
        <p:cxnSp>
          <p:nvCxnSpPr>
            <p:cNvPr id="36" name="Connettore 2 35">
              <a:extLst>
                <a:ext uri="{FF2B5EF4-FFF2-40B4-BE49-F238E27FC236}">
                  <a16:creationId xmlns:a16="http://schemas.microsoft.com/office/drawing/2014/main" id="{C85AB121-6E25-D542-BF5F-5BB8547758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93927" y="4820255"/>
              <a:ext cx="57262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2 37">
              <a:extLst>
                <a:ext uri="{FF2B5EF4-FFF2-40B4-BE49-F238E27FC236}">
                  <a16:creationId xmlns:a16="http://schemas.microsoft.com/office/drawing/2014/main" id="{B44ABE03-ECC1-3B4F-B33E-9EDE496DA3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56307" y="3822014"/>
              <a:ext cx="4028" cy="56961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2 39">
              <a:extLst>
                <a:ext uri="{FF2B5EF4-FFF2-40B4-BE49-F238E27FC236}">
                  <a16:creationId xmlns:a16="http://schemas.microsoft.com/office/drawing/2014/main" id="{7024B77E-F9EF-FC44-9C28-FE550206F5A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42211" y="2405004"/>
              <a:ext cx="4028" cy="56961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7719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Tracking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 of 2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vehicles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results</a:t>
            </a:r>
            <a:endParaRPr lang="it-IT" sz="2400" cap="small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Elementi multimediali online 5" descr="DoAs_wm">
            <a:hlinkClick r:id="" action="ppaction://media"/>
            <a:extLst>
              <a:ext uri="{FF2B5EF4-FFF2-40B4-BE49-F238E27FC236}">
                <a16:creationId xmlns:a16="http://schemas.microsoft.com/office/drawing/2014/main" id="{AE495ECE-2E0C-734D-AA53-8445A95667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2454" y="1294242"/>
            <a:ext cx="8271845" cy="4810900"/>
          </a:xfrm>
        </p:spPr>
      </p:pic>
    </p:spTree>
    <p:extLst>
      <p:ext uri="{BB962C8B-B14F-4D97-AF65-F5344CB8AC3E}">
        <p14:creationId xmlns:p14="http://schemas.microsoft.com/office/powerpoint/2010/main" val="2302100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Conclusions</a:t>
            </a:r>
            <a:endParaRPr lang="it-IT" sz="2400" cap="small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3EC0804-E1E6-124D-99D5-84751B856AF1}"/>
              </a:ext>
            </a:extLst>
          </p:cNvPr>
          <p:cNvSpPr txBox="1"/>
          <p:nvPr/>
        </p:nvSpPr>
        <p:spPr>
          <a:xfrm>
            <a:off x="288521" y="2131288"/>
            <a:ext cx="871260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cap="small" dirty="0"/>
              <a:t>What we have learned: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cap="small" dirty="0"/>
              <a:t>Understood the potentials of beamforming techniques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cap="small" dirty="0"/>
              <a:t>Use beamforming for source isolation in environments full of interferents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cap="small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cap="small" dirty="0"/>
              <a:t>Our difficulties: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cap="small" dirty="0"/>
              <a:t>Conversion of physical formulas into </a:t>
            </a:r>
            <a:r>
              <a:rPr lang="en-US" sz="2000" cap="small" dirty="0" err="1"/>
              <a:t>Matlab</a:t>
            </a:r>
            <a:r>
              <a:rPr lang="en-US" sz="2000" cap="small" dirty="0"/>
              <a:t> language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cap="small" dirty="0"/>
              <a:t>Interpretation of physical meaning of the results</a:t>
            </a:r>
          </a:p>
          <a:p>
            <a:pPr marL="800100" lvl="1" indent="-342900">
              <a:buFont typeface="+mj-lt"/>
              <a:buAutoNum type="arabicPeriod"/>
            </a:pPr>
            <a:endParaRPr lang="en-US" sz="2000" cap="small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cap="small" dirty="0"/>
              <a:t>Future developments: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cap="small" dirty="0"/>
              <a:t>Massive MIMO</a:t>
            </a:r>
          </a:p>
        </p:txBody>
      </p:sp>
    </p:spTree>
    <p:extLst>
      <p:ext uri="{BB962C8B-B14F-4D97-AF65-F5344CB8AC3E}">
        <p14:creationId xmlns:p14="http://schemas.microsoft.com/office/powerpoint/2010/main" val="3976575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Aim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 of the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project</a:t>
            </a:r>
            <a:endParaRPr lang="it-IT" sz="2400" cap="small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40370B4-0BF4-4697-B0D3-A4704CA21BEB}"/>
              </a:ext>
            </a:extLst>
          </p:cNvPr>
          <p:cNvSpPr txBox="1"/>
          <p:nvPr/>
        </p:nvSpPr>
        <p:spPr>
          <a:xfrm>
            <a:off x="142875" y="2285177"/>
            <a:ext cx="885825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1"/>
            <a:r>
              <a:rPr lang="it-IT" sz="2000" cap="small" dirty="0">
                <a:cs typeface="Calibri"/>
              </a:rPr>
              <a:t>The </a:t>
            </a:r>
            <a:r>
              <a:rPr lang="it-IT" sz="2000" cap="small" dirty="0" err="1">
                <a:cs typeface="Calibri"/>
              </a:rPr>
              <a:t>aim</a:t>
            </a:r>
            <a:r>
              <a:rPr lang="it-IT" sz="2000" cap="small" dirty="0">
                <a:cs typeface="Calibri"/>
              </a:rPr>
              <a:t> of the </a:t>
            </a:r>
            <a:r>
              <a:rPr lang="it-IT" sz="2000" cap="small" dirty="0" err="1">
                <a:cs typeface="Calibri"/>
              </a:rPr>
              <a:t>project</a:t>
            </a:r>
            <a:r>
              <a:rPr lang="it-IT" sz="2000" cap="small" dirty="0">
                <a:cs typeface="Calibri"/>
              </a:rPr>
              <a:t> </a:t>
            </a:r>
            <a:r>
              <a:rPr lang="it-IT" sz="2000" cap="small" dirty="0" err="1">
                <a:cs typeface="Calibri"/>
              </a:rPr>
              <a:t>is</a:t>
            </a:r>
            <a:r>
              <a:rPr lang="it-IT" sz="2000" cap="small" dirty="0">
                <a:cs typeface="Calibri"/>
              </a:rPr>
              <a:t> </a:t>
            </a:r>
            <a:r>
              <a:rPr lang="it-IT" sz="2000" cap="small" dirty="0" err="1">
                <a:cs typeface="Calibri"/>
              </a:rPr>
              <a:t>comparing</a:t>
            </a:r>
            <a:r>
              <a:rPr lang="it-IT" sz="2000" cap="small" dirty="0">
                <a:cs typeface="Calibri"/>
              </a:rPr>
              <a:t> the performance of </a:t>
            </a:r>
            <a:r>
              <a:rPr lang="it-IT" sz="2000" cap="small" dirty="0" err="1">
                <a:cs typeface="Calibri"/>
              </a:rPr>
              <a:t>different</a:t>
            </a:r>
            <a:r>
              <a:rPr lang="it-IT" sz="2000" cap="small" dirty="0">
                <a:cs typeface="Calibri"/>
              </a:rPr>
              <a:t> </a:t>
            </a:r>
            <a:r>
              <a:rPr lang="it-IT" sz="2000" cap="small" dirty="0" err="1">
                <a:cs typeface="Calibri"/>
              </a:rPr>
              <a:t>types</a:t>
            </a:r>
            <a:r>
              <a:rPr lang="it-IT" sz="2000" cap="small" dirty="0">
                <a:cs typeface="Calibri"/>
              </a:rPr>
              <a:t> of </a:t>
            </a:r>
            <a:r>
              <a:rPr lang="it-IT" sz="2000" cap="small" dirty="0" err="1">
                <a:cs typeface="Calibri"/>
              </a:rPr>
              <a:t>beamforming</a:t>
            </a:r>
            <a:r>
              <a:rPr lang="it-IT" sz="2000" cap="small" dirty="0">
                <a:cs typeface="Calibri"/>
              </a:rPr>
              <a:t> </a:t>
            </a:r>
            <a:r>
              <a:rPr lang="it-IT" sz="2000" cap="small" dirty="0" err="1">
                <a:cs typeface="Calibri"/>
              </a:rPr>
              <a:t>techniques</a:t>
            </a:r>
            <a:r>
              <a:rPr lang="it-IT" sz="2000" cap="small" dirty="0">
                <a:cs typeface="Calibri"/>
              </a:rPr>
              <a:t>.</a:t>
            </a:r>
          </a:p>
          <a:p>
            <a:pPr lvl="1"/>
            <a:endParaRPr lang="it-IT" sz="2000" cap="small" dirty="0">
              <a:cs typeface="Calibri"/>
            </a:endParaRPr>
          </a:p>
          <a:p>
            <a:pPr lvl="1"/>
            <a:r>
              <a:rPr lang="it-IT" sz="2000" cap="small" dirty="0">
                <a:cs typeface="Calibri"/>
              </a:rPr>
              <a:t>In order to do so, </a:t>
            </a:r>
            <a:r>
              <a:rPr lang="it-IT" sz="2000" cap="small" dirty="0" err="1">
                <a:cs typeface="Calibri"/>
              </a:rPr>
              <a:t>we</a:t>
            </a:r>
            <a:r>
              <a:rPr lang="it-IT" sz="2000" cap="small" dirty="0">
                <a:cs typeface="Calibri"/>
              </a:rPr>
              <a:t> </a:t>
            </a:r>
            <a:r>
              <a:rPr lang="it-IT" sz="2000" cap="small" dirty="0" err="1">
                <a:cs typeface="Calibri"/>
              </a:rPr>
              <a:t>have</a:t>
            </a:r>
            <a:r>
              <a:rPr lang="it-IT" sz="2000" cap="small" dirty="0">
                <a:cs typeface="Calibri"/>
              </a:rPr>
              <a:t> made </a:t>
            </a:r>
            <a:r>
              <a:rPr lang="it-IT" sz="2000" cap="small" dirty="0" err="1">
                <a:cs typeface="Calibri"/>
              </a:rPr>
              <a:t>three</a:t>
            </a:r>
            <a:r>
              <a:rPr lang="it-IT" sz="2000" cap="small" dirty="0">
                <a:cs typeface="Calibri"/>
              </a:rPr>
              <a:t> main </a:t>
            </a:r>
            <a:r>
              <a:rPr lang="it-IT" sz="2000" cap="small" dirty="0" err="1">
                <a:cs typeface="Calibri"/>
              </a:rPr>
              <a:t>simulations</a:t>
            </a:r>
            <a:r>
              <a:rPr lang="it-IT" sz="2000" cap="small" dirty="0">
                <a:cs typeface="Calibri"/>
              </a:rPr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000" cap="small" dirty="0">
                <a:cs typeface="Calibri"/>
              </a:rPr>
              <a:t>SNR in-out </a:t>
            </a:r>
            <a:r>
              <a:rPr lang="it-IT" sz="2000" cap="small" dirty="0" err="1">
                <a:cs typeface="Calibri"/>
              </a:rPr>
              <a:t>Comparison</a:t>
            </a:r>
            <a:r>
              <a:rPr lang="it-IT" sz="2000" cap="small" dirty="0">
                <a:cs typeface="Calibri"/>
              </a:rPr>
              <a:t> for </a:t>
            </a:r>
            <a:r>
              <a:rPr lang="it-IT" sz="2000" cap="small" dirty="0" err="1">
                <a:cs typeface="Calibri"/>
              </a:rPr>
              <a:t>different</a:t>
            </a:r>
            <a:r>
              <a:rPr lang="it-IT" sz="2000" cap="small" dirty="0">
                <a:cs typeface="Calibri"/>
              </a:rPr>
              <a:t> </a:t>
            </a:r>
            <a:r>
              <a:rPr lang="it-IT" sz="2000" cap="small" dirty="0" err="1">
                <a:cs typeface="Calibri"/>
              </a:rPr>
              <a:t>beamformers</a:t>
            </a:r>
            <a:endParaRPr lang="it-IT" sz="2000" cap="small" dirty="0">
              <a:cs typeface="Calibri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000" cap="small" dirty="0" err="1">
                <a:cs typeface="Calibri"/>
              </a:rPr>
              <a:t>Costellation</a:t>
            </a:r>
            <a:r>
              <a:rPr lang="it-IT" sz="2000" cap="small" dirty="0">
                <a:cs typeface="Calibri"/>
              </a:rPr>
              <a:t> </a:t>
            </a:r>
            <a:r>
              <a:rPr lang="it-IT" sz="2000" cap="small" dirty="0" err="1">
                <a:cs typeface="Calibri"/>
              </a:rPr>
              <a:t>revealed</a:t>
            </a:r>
            <a:r>
              <a:rPr lang="it-IT" sz="2000" cap="small" dirty="0">
                <a:cs typeface="Calibri"/>
              </a:rPr>
              <a:t>, array pattern </a:t>
            </a:r>
            <a:r>
              <a:rPr lang="it-IT" sz="2000" cap="small" dirty="0" err="1">
                <a:cs typeface="Calibri"/>
              </a:rPr>
              <a:t>functions</a:t>
            </a:r>
            <a:r>
              <a:rPr lang="it-IT" sz="2000" cap="small" dirty="0">
                <a:cs typeface="Calibri"/>
              </a:rPr>
              <a:t> and BER for </a:t>
            </a:r>
            <a:r>
              <a:rPr lang="it-IT" sz="2000" cap="small" dirty="0" err="1">
                <a:ea typeface="+mn-lt"/>
                <a:cs typeface="+mn-lt"/>
              </a:rPr>
              <a:t>different</a:t>
            </a:r>
            <a:r>
              <a:rPr lang="it-IT" sz="2000" cap="small" dirty="0">
                <a:ea typeface="+mn-lt"/>
                <a:cs typeface="+mn-lt"/>
              </a:rPr>
              <a:t> </a:t>
            </a:r>
            <a:r>
              <a:rPr lang="it-IT" sz="2000" cap="small" dirty="0" err="1">
                <a:ea typeface="+mn-lt"/>
                <a:cs typeface="+mn-lt"/>
              </a:rPr>
              <a:t>beamformer</a:t>
            </a:r>
            <a:r>
              <a:rPr lang="it-IT" sz="2000" cap="small" dirty="0">
                <a:ea typeface="+mn-lt"/>
                <a:cs typeface="+mn-lt"/>
              </a:rPr>
              <a:t> and </a:t>
            </a:r>
            <a:r>
              <a:rPr lang="it-IT" sz="2000" cap="small" dirty="0" err="1">
                <a:ea typeface="+mn-lt"/>
                <a:cs typeface="+mn-lt"/>
              </a:rPr>
              <a:t>different</a:t>
            </a:r>
            <a:r>
              <a:rPr lang="it-IT" sz="2000" cap="small" dirty="0">
                <a:ea typeface="+mn-lt"/>
                <a:cs typeface="+mn-lt"/>
              </a:rPr>
              <a:t> </a:t>
            </a:r>
            <a:r>
              <a:rPr lang="it-IT" sz="2000" cap="small" dirty="0" err="1">
                <a:ea typeface="+mn-lt"/>
                <a:cs typeface="+mn-lt"/>
              </a:rPr>
              <a:t>numbers</a:t>
            </a:r>
            <a:r>
              <a:rPr lang="it-IT" sz="2000" cap="small" dirty="0">
                <a:ea typeface="+mn-lt"/>
                <a:cs typeface="+mn-lt"/>
              </a:rPr>
              <a:t> of </a:t>
            </a:r>
            <a:r>
              <a:rPr lang="it-IT" sz="2000" cap="small" dirty="0" err="1">
                <a:ea typeface="+mn-lt"/>
                <a:cs typeface="+mn-lt"/>
              </a:rPr>
              <a:t>antennas</a:t>
            </a:r>
            <a:endParaRPr lang="it-IT" sz="2000" cap="small" dirty="0">
              <a:ea typeface="+mn-lt"/>
              <a:cs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000" cap="small" dirty="0" err="1">
                <a:ea typeface="+mn-lt"/>
                <a:cs typeface="+mn-lt"/>
              </a:rPr>
              <a:t>Tracking</a:t>
            </a:r>
            <a:r>
              <a:rPr lang="it-IT" sz="2000" cap="small" dirty="0">
                <a:ea typeface="+mn-lt"/>
                <a:cs typeface="+mn-lt"/>
              </a:rPr>
              <a:t> of 2 </a:t>
            </a:r>
            <a:r>
              <a:rPr lang="it-IT" sz="2000" cap="small" dirty="0" err="1">
                <a:ea typeface="+mn-lt"/>
                <a:cs typeface="+mn-lt"/>
              </a:rPr>
              <a:t>vehicles</a:t>
            </a:r>
            <a:r>
              <a:rPr lang="it-IT" sz="2000" cap="small" dirty="0">
                <a:ea typeface="+mn-lt"/>
                <a:cs typeface="+mn-lt"/>
              </a:rPr>
              <a:t> in a </a:t>
            </a:r>
            <a:r>
              <a:rPr lang="it-IT" sz="2000" cap="small" dirty="0" err="1">
                <a:ea typeface="+mn-lt"/>
                <a:cs typeface="+mn-lt"/>
              </a:rPr>
              <a:t>multipath</a:t>
            </a:r>
            <a:r>
              <a:rPr lang="it-IT" sz="2000" cap="small" dirty="0">
                <a:ea typeface="+mn-lt"/>
                <a:cs typeface="+mn-lt"/>
              </a:rPr>
              <a:t> </a:t>
            </a:r>
            <a:r>
              <a:rPr lang="it-IT" sz="2000" cap="small" dirty="0" err="1">
                <a:ea typeface="+mn-lt"/>
                <a:cs typeface="+mn-lt"/>
              </a:rPr>
              <a:t>environment</a:t>
            </a:r>
            <a:r>
              <a:rPr lang="it-IT" sz="2000" cap="small" dirty="0">
                <a:ea typeface="+mn-lt"/>
                <a:cs typeface="+mn-lt"/>
              </a:rPr>
              <a:t> with LMS </a:t>
            </a:r>
            <a:r>
              <a:rPr lang="it-IT" sz="2000" cap="small" dirty="0" err="1">
                <a:ea typeface="+mn-lt"/>
                <a:cs typeface="+mn-lt"/>
              </a:rPr>
              <a:t>beamformer</a:t>
            </a:r>
            <a:r>
              <a:rPr lang="it-IT" sz="2000" cap="small" dirty="0">
                <a:ea typeface="+mn-lt"/>
                <a:cs typeface="+mn-lt"/>
              </a:rPr>
              <a:t> in frequency domain</a:t>
            </a:r>
          </a:p>
        </p:txBody>
      </p:sp>
    </p:spTree>
    <p:extLst>
      <p:ext uri="{BB962C8B-B14F-4D97-AF65-F5344CB8AC3E}">
        <p14:creationId xmlns:p14="http://schemas.microsoft.com/office/powerpoint/2010/main" val="4103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What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we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have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done</a:t>
            </a:r>
            <a:endParaRPr lang="it-IT" sz="2400" cap="small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15A2A27-D764-BD4E-94A1-4F1358A18849}"/>
              </a:ext>
            </a:extLst>
          </p:cNvPr>
          <p:cNvSpPr txBox="1"/>
          <p:nvPr/>
        </p:nvSpPr>
        <p:spPr>
          <a:xfrm>
            <a:off x="142875" y="1515735"/>
            <a:ext cx="885825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cap="small" dirty="0"/>
              <a:t>We have implemented: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cap="small" dirty="0"/>
              <a:t>5 beamformers: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Simple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Null-steering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MVDR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LMS (time and frequency domain)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MMSE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cap="small" dirty="0"/>
              <a:t>3 Channels: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LOS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2-Ray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QuaDRiGa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cap="small" dirty="0"/>
              <a:t>Signals: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Constellations: 4-QAM and 16-QAM (results only for 4-QAM)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2000" cap="small" dirty="0"/>
              <a:t>Transmission: OFDM</a:t>
            </a:r>
          </a:p>
        </p:txBody>
      </p:sp>
    </p:spTree>
    <p:extLst>
      <p:ext uri="{BB962C8B-B14F-4D97-AF65-F5344CB8AC3E}">
        <p14:creationId xmlns:p14="http://schemas.microsoft.com/office/powerpoint/2010/main" val="267963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SNR in-out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comparison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steps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 of the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simulation</a:t>
            </a:r>
            <a:endParaRPr lang="it-IT" sz="2400" cap="small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CFCAA202-D865-BA4A-BC31-1344B339603B}"/>
              </a:ext>
            </a:extLst>
          </p:cNvPr>
          <p:cNvGrpSpPr/>
          <p:nvPr/>
        </p:nvGrpSpPr>
        <p:grpSpPr>
          <a:xfrm>
            <a:off x="142875" y="1782520"/>
            <a:ext cx="8858249" cy="3867636"/>
            <a:chOff x="142875" y="1376363"/>
            <a:chExt cx="8858249" cy="3867636"/>
          </a:xfrm>
        </p:grpSpPr>
        <p:sp>
          <p:nvSpPr>
            <p:cNvPr id="5" name="Rettangolo 4">
              <a:extLst>
                <a:ext uri="{FF2B5EF4-FFF2-40B4-BE49-F238E27FC236}">
                  <a16:creationId xmlns:a16="http://schemas.microsoft.com/office/drawing/2014/main" id="{76B99B17-FBEE-2D4F-A360-88FA87342514}"/>
                </a:ext>
              </a:extLst>
            </p:cNvPr>
            <p:cNvSpPr/>
            <p:nvPr/>
          </p:nvSpPr>
          <p:spPr>
            <a:xfrm>
              <a:off x="142875" y="1376363"/>
              <a:ext cx="2587083" cy="124336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/>
                <a:t>Definition of scenario, signals, antenna arrays, variables and parameters</a:t>
              </a:r>
            </a:p>
          </p:txBody>
        </p:sp>
        <p:cxnSp>
          <p:nvCxnSpPr>
            <p:cNvPr id="6" name="Connettore 2 5">
              <a:extLst>
                <a:ext uri="{FF2B5EF4-FFF2-40B4-BE49-F238E27FC236}">
                  <a16:creationId xmlns:a16="http://schemas.microsoft.com/office/drawing/2014/main" id="{1DACFBFB-1D78-CD49-838A-E9E23DD47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9958" y="1998041"/>
              <a:ext cx="57080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8DCF19F9-DD7C-DF43-9139-62C0A09C5357}"/>
                </a:ext>
              </a:extLst>
            </p:cNvPr>
            <p:cNvSpPr/>
            <p:nvPr/>
          </p:nvSpPr>
          <p:spPr>
            <a:xfrm>
              <a:off x="3300761" y="1574294"/>
              <a:ext cx="1694985" cy="84749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 dirty="0">
                  <a:cs typeface="Calibri"/>
                </a:rPr>
                <a:t>Defining current number of interferents </a:t>
              </a:r>
            </a:p>
          </p:txBody>
        </p:sp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6A7CA4F9-14AF-BD40-8FB8-8EB76BC8350A}"/>
                </a:ext>
              </a:extLst>
            </p:cNvPr>
            <p:cNvSpPr/>
            <p:nvPr/>
          </p:nvSpPr>
          <p:spPr>
            <a:xfrm>
              <a:off x="5566549" y="1574295"/>
              <a:ext cx="1399710" cy="84749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 dirty="0">
                  <a:cs typeface="Calibri"/>
                </a:rPr>
                <a:t>LOS channel</a:t>
              </a:r>
            </a:p>
          </p:txBody>
        </p:sp>
        <p:cxnSp>
          <p:nvCxnSpPr>
            <p:cNvPr id="9" name="Connettore 2 8">
              <a:extLst>
                <a:ext uri="{FF2B5EF4-FFF2-40B4-BE49-F238E27FC236}">
                  <a16:creationId xmlns:a16="http://schemas.microsoft.com/office/drawing/2014/main" id="{EE430E17-13BF-F043-BBA0-62CA14E3B0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95746" y="1998038"/>
              <a:ext cx="57080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ttangolo 9">
              <a:extLst>
                <a:ext uri="{FF2B5EF4-FFF2-40B4-BE49-F238E27FC236}">
                  <a16:creationId xmlns:a16="http://schemas.microsoft.com/office/drawing/2014/main" id="{EABC17D7-2925-3A42-814D-AC4476DA5AF2}"/>
                </a:ext>
              </a:extLst>
            </p:cNvPr>
            <p:cNvSpPr/>
            <p:nvPr/>
          </p:nvSpPr>
          <p:spPr>
            <a:xfrm>
              <a:off x="7546935" y="2982954"/>
              <a:ext cx="1441722" cy="84748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cap="small" dirty="0">
                <a:ea typeface="+mn-lt"/>
                <a:cs typeface="+mn-lt"/>
              </a:endParaRPr>
            </a:p>
            <a:p>
              <a:pPr algn="ctr"/>
              <a:r>
                <a:rPr lang="it-IT" cap="small" dirty="0" err="1">
                  <a:ea typeface="+mn-lt"/>
                  <a:cs typeface="+mn-lt"/>
                </a:rPr>
                <a:t>Computation</a:t>
              </a:r>
              <a:r>
                <a:rPr lang="it-IT" cap="small" dirty="0">
                  <a:ea typeface="+mn-lt"/>
                  <a:cs typeface="+mn-lt"/>
                </a:rPr>
                <a:t> of antenna </a:t>
              </a:r>
              <a:r>
                <a:rPr lang="it-IT" cap="small" dirty="0" err="1">
                  <a:ea typeface="+mn-lt"/>
                  <a:cs typeface="+mn-lt"/>
                </a:rPr>
                <a:t>weigths</a:t>
              </a:r>
              <a:endParaRPr lang="it-IT" dirty="0">
                <a:cs typeface="Calibri"/>
              </a:endParaRPr>
            </a:p>
            <a:p>
              <a:pPr algn="ctr"/>
              <a:endParaRPr lang="en-US" cap="small" dirty="0">
                <a:ea typeface="+mn-lt"/>
                <a:cs typeface="+mn-lt"/>
              </a:endParaRPr>
            </a:p>
          </p:txBody>
        </p:sp>
        <p:cxnSp>
          <p:nvCxnSpPr>
            <p:cNvPr id="11" name="Connettore 2 10">
              <a:extLst>
                <a:ext uri="{FF2B5EF4-FFF2-40B4-BE49-F238E27FC236}">
                  <a16:creationId xmlns:a16="http://schemas.microsoft.com/office/drawing/2014/main" id="{201D97BB-6EC0-E34E-A923-512ACABF44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76132" y="1998036"/>
              <a:ext cx="57080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DE09AD76-E864-C04B-AA49-34A214002A98}"/>
                </a:ext>
              </a:extLst>
            </p:cNvPr>
            <p:cNvSpPr/>
            <p:nvPr/>
          </p:nvSpPr>
          <p:spPr>
            <a:xfrm>
              <a:off x="7537060" y="4396511"/>
              <a:ext cx="1464064" cy="84748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it-IT" cap="small" dirty="0" err="1">
                  <a:ea typeface="+mn-lt"/>
                  <a:cs typeface="+mn-lt"/>
                </a:rPr>
                <a:t>Signals</a:t>
              </a:r>
              <a:r>
                <a:rPr lang="it-IT" cap="small" dirty="0">
                  <a:ea typeface="+mn-lt"/>
                  <a:cs typeface="+mn-lt"/>
                </a:rPr>
                <a:t> through </a:t>
              </a:r>
              <a:r>
                <a:rPr lang="it-IT" cap="small" dirty="0" err="1">
                  <a:ea typeface="+mn-lt"/>
                  <a:cs typeface="+mn-lt"/>
                </a:rPr>
                <a:t>beamformers</a:t>
              </a:r>
              <a:endParaRPr lang="en-US" dirty="0"/>
            </a:p>
          </p:txBody>
        </p:sp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F571DD12-8677-E747-B754-157438122122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 flipH="1">
              <a:off x="8267796" y="2420938"/>
              <a:ext cx="1298" cy="56201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ttangolo 13">
              <a:extLst>
                <a:ext uri="{FF2B5EF4-FFF2-40B4-BE49-F238E27FC236}">
                  <a16:creationId xmlns:a16="http://schemas.microsoft.com/office/drawing/2014/main" id="{CB1AB133-1E33-F841-B6F8-37638E93831B}"/>
                </a:ext>
              </a:extLst>
            </p:cNvPr>
            <p:cNvSpPr/>
            <p:nvPr/>
          </p:nvSpPr>
          <p:spPr>
            <a:xfrm>
              <a:off x="7537061" y="1574290"/>
              <a:ext cx="1464063" cy="8474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it-IT" cap="small" dirty="0">
                  <a:ea typeface="+mn-lt"/>
                  <a:cs typeface="+mn-lt"/>
                </a:rPr>
                <a:t>Looping for </a:t>
              </a:r>
              <a:r>
                <a:rPr lang="it-IT" cap="small" dirty="0" err="1">
                  <a:ea typeface="+mn-lt"/>
                  <a:cs typeface="+mn-lt"/>
                </a:rPr>
                <a:t>different</a:t>
              </a:r>
              <a:r>
                <a:rPr lang="it-IT" cap="small" dirty="0">
                  <a:ea typeface="+mn-lt"/>
                  <a:cs typeface="+mn-lt"/>
                </a:rPr>
                <a:t> input SNR</a:t>
              </a:r>
              <a:endParaRPr lang="it-IT" dirty="0">
                <a:cs typeface="Calibri"/>
              </a:endParaRPr>
            </a:p>
          </p:txBody>
        </p:sp>
        <p:cxnSp>
          <p:nvCxnSpPr>
            <p:cNvPr id="15" name="Connettore 2 14">
              <a:extLst>
                <a:ext uri="{FF2B5EF4-FFF2-40B4-BE49-F238E27FC236}">
                  <a16:creationId xmlns:a16="http://schemas.microsoft.com/office/drawing/2014/main" id="{1F159468-39EB-4643-9128-905F5279019F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8267796" y="3830442"/>
              <a:ext cx="1" cy="56118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ttangolo 15">
              <a:extLst>
                <a:ext uri="{FF2B5EF4-FFF2-40B4-BE49-F238E27FC236}">
                  <a16:creationId xmlns:a16="http://schemas.microsoft.com/office/drawing/2014/main" id="{1C5D69D8-22DF-984E-96F0-DAAD7C23C2E2}"/>
                </a:ext>
              </a:extLst>
            </p:cNvPr>
            <p:cNvSpPr/>
            <p:nvPr/>
          </p:nvSpPr>
          <p:spPr>
            <a:xfrm>
              <a:off x="5568369" y="4400055"/>
              <a:ext cx="1396069" cy="840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 dirty="0"/>
                <a:t>Computation</a:t>
              </a:r>
              <a:r>
                <a:rPr lang="it-IT" cap="small" dirty="0"/>
                <a:t> of </a:t>
              </a:r>
              <a:r>
                <a:rPr lang="it-IT" cap="small" dirty="0" err="1"/>
                <a:t>powers</a:t>
              </a:r>
              <a:endParaRPr lang="it-IT" cap="small" dirty="0"/>
            </a:p>
          </p:txBody>
        </p:sp>
        <p:cxnSp>
          <p:nvCxnSpPr>
            <p:cNvPr id="17" name="Connettore 2 16">
              <a:extLst>
                <a:ext uri="{FF2B5EF4-FFF2-40B4-BE49-F238E27FC236}">
                  <a16:creationId xmlns:a16="http://schemas.microsoft.com/office/drawing/2014/main" id="{0F388E8B-0420-CB41-86CF-4C2FAF4BD02E}"/>
                </a:ext>
              </a:extLst>
            </p:cNvPr>
            <p:cNvCxnSpPr>
              <a:cxnSpLocks/>
              <a:stCxn id="12" idx="1"/>
              <a:endCxn id="16" idx="3"/>
            </p:cNvCxnSpPr>
            <p:nvPr/>
          </p:nvCxnSpPr>
          <p:spPr>
            <a:xfrm flipH="1">
              <a:off x="6964438" y="4820255"/>
              <a:ext cx="57262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F6D81C77-1D4E-D746-888A-511BBA45287D}"/>
                </a:ext>
              </a:extLst>
            </p:cNvPr>
            <p:cNvSpPr/>
            <p:nvPr/>
          </p:nvSpPr>
          <p:spPr>
            <a:xfrm>
              <a:off x="3308815" y="4400055"/>
              <a:ext cx="1694985" cy="840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cap="small" dirty="0">
                  <a:cs typeface="Calibri"/>
                </a:rPr>
                <a:t>Computation of output SNR</a:t>
              </a: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08243824-5D85-9A44-8749-52894630CC9C}"/>
                </a:ext>
              </a:extLst>
            </p:cNvPr>
            <p:cNvSpPr/>
            <p:nvPr/>
          </p:nvSpPr>
          <p:spPr>
            <a:xfrm>
              <a:off x="3300760" y="2990721"/>
              <a:ext cx="1694985" cy="840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 dirty="0"/>
                <a:t>Plot of input-output SNR</a:t>
              </a:r>
            </a:p>
          </p:txBody>
        </p:sp>
        <p:cxnSp>
          <p:nvCxnSpPr>
            <p:cNvPr id="20" name="Connettore 2 19">
              <a:extLst>
                <a:ext uri="{FF2B5EF4-FFF2-40B4-BE49-F238E27FC236}">
                  <a16:creationId xmlns:a16="http://schemas.microsoft.com/office/drawing/2014/main" id="{CDA84522-E326-A74D-959C-F9BABE9499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93927" y="4820255"/>
              <a:ext cx="57262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2 20">
              <a:extLst>
                <a:ext uri="{FF2B5EF4-FFF2-40B4-BE49-F238E27FC236}">
                  <a16:creationId xmlns:a16="http://schemas.microsoft.com/office/drawing/2014/main" id="{CAA67EAC-ED7A-874B-8FE3-D59B2DFBAC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56307" y="3822014"/>
              <a:ext cx="4028" cy="56961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2 21">
              <a:extLst>
                <a:ext uri="{FF2B5EF4-FFF2-40B4-BE49-F238E27FC236}">
                  <a16:creationId xmlns:a16="http://schemas.microsoft.com/office/drawing/2014/main" id="{29164D84-398B-EB45-A5F8-21840A21E53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42211" y="2405004"/>
              <a:ext cx="4028" cy="56961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5120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SNR in-out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comparison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results</a:t>
            </a:r>
            <a:endParaRPr lang="it-IT" sz="2400" cap="small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3E8D672-B429-FA4B-8C6F-0A00FD3FE4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14" y="1376363"/>
            <a:ext cx="7811455" cy="464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464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Antenna array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comparison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: scenario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953A2A6-B517-FA48-BA6E-9D07C9A2A6C7}"/>
              </a:ext>
            </a:extLst>
          </p:cNvPr>
          <p:cNvSpPr txBox="1"/>
          <p:nvPr/>
        </p:nvSpPr>
        <p:spPr>
          <a:xfrm>
            <a:off x="142875" y="1376362"/>
            <a:ext cx="88582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cap="small"/>
              <a:t>Usage of 4 different antenna arrays: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cap="small"/>
              <a:t>2x2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cap="small"/>
              <a:t>4x4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cap="small"/>
              <a:t>8x8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cap="small"/>
              <a:t>16x16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cap="small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cap="small"/>
              <a:t>For each antenna array, we show for all the 5 beamformers: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cap="small"/>
              <a:t>Constellations revealed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cap="small"/>
              <a:t>Array pattern function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cap="small"/>
              <a:t>BER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84B0EAD-2CFF-FD45-BC93-CA6DC7E5EB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644" y="3343529"/>
            <a:ext cx="3570481" cy="267786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F283B325-183B-1C42-91EF-3FBB27B2FDD6}"/>
              </a:ext>
            </a:extLst>
          </p:cNvPr>
          <p:cNvSpPr txBox="1"/>
          <p:nvPr/>
        </p:nvSpPr>
        <p:spPr>
          <a:xfrm>
            <a:off x="142875" y="4529872"/>
            <a:ext cx="5287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cap="small"/>
              <a:t>Scenario with 2 fixed vehicles: Tx1 as source, Tx2 as interferent </a:t>
            </a:r>
            <a:r>
              <a:rPr lang="en-US" cap="small">
                <a:sym typeface="Wingdings" pitchFamily="2" charset="2"/>
              </a:rPr>
              <a:t> We want to recovery the signal from Tx1 with an interfering signal coming from Tx2</a:t>
            </a:r>
            <a:endParaRPr lang="en-US" cap="small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04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Antenna array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comparison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steps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 of the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simulation</a:t>
            </a:r>
            <a:b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it-IT" sz="2400" cap="small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F792EFB7-D7BF-3144-A546-E228C98F0792}"/>
              </a:ext>
            </a:extLst>
          </p:cNvPr>
          <p:cNvGrpSpPr/>
          <p:nvPr/>
        </p:nvGrpSpPr>
        <p:grpSpPr>
          <a:xfrm>
            <a:off x="142875" y="2201621"/>
            <a:ext cx="8849987" cy="2408551"/>
            <a:chOff x="142875" y="2201621"/>
            <a:chExt cx="8849987" cy="2408551"/>
          </a:xfrm>
        </p:grpSpPr>
        <p:sp>
          <p:nvSpPr>
            <p:cNvPr id="5" name="Rettangolo 4">
              <a:extLst>
                <a:ext uri="{FF2B5EF4-FFF2-40B4-BE49-F238E27FC236}">
                  <a16:creationId xmlns:a16="http://schemas.microsoft.com/office/drawing/2014/main" id="{79B54745-8F33-C94B-826C-87A3CC46E8CA}"/>
                </a:ext>
              </a:extLst>
            </p:cNvPr>
            <p:cNvSpPr/>
            <p:nvPr/>
          </p:nvSpPr>
          <p:spPr>
            <a:xfrm>
              <a:off x="142875" y="2201621"/>
              <a:ext cx="2587083" cy="124336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 dirty="0"/>
                <a:t>Definition of scenario, signals, antenna arrays, variables and parameters</a:t>
              </a:r>
            </a:p>
          </p:txBody>
        </p:sp>
        <p:cxnSp>
          <p:nvCxnSpPr>
            <p:cNvPr id="7" name="Connettore 2 6">
              <a:extLst>
                <a:ext uri="{FF2B5EF4-FFF2-40B4-BE49-F238E27FC236}">
                  <a16:creationId xmlns:a16="http://schemas.microsoft.com/office/drawing/2014/main" id="{CCA134DD-07C6-D94D-88CC-FAFB122807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9958" y="2823299"/>
              <a:ext cx="57080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60DB48F7-158A-1F4A-8801-BC59107D3EF7}"/>
                </a:ext>
              </a:extLst>
            </p:cNvPr>
            <p:cNvSpPr/>
            <p:nvPr/>
          </p:nvSpPr>
          <p:spPr>
            <a:xfrm>
              <a:off x="3300761" y="3762679"/>
              <a:ext cx="1694985" cy="84749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 dirty="0"/>
                <a:t>BER computation</a:t>
              </a:r>
            </a:p>
          </p:txBody>
        </p:sp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08E51D7A-D628-1C42-943A-3867250FD1D0}"/>
                </a:ext>
              </a:extLst>
            </p:cNvPr>
            <p:cNvSpPr/>
            <p:nvPr/>
          </p:nvSpPr>
          <p:spPr>
            <a:xfrm>
              <a:off x="5558287" y="2354025"/>
              <a:ext cx="1399710" cy="84749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 dirty="0"/>
                <a:t>QuaDRiGa channel</a:t>
              </a:r>
            </a:p>
          </p:txBody>
        </p:sp>
        <p:cxnSp>
          <p:nvCxnSpPr>
            <p:cNvPr id="11" name="Connettore 2 10">
              <a:extLst>
                <a:ext uri="{FF2B5EF4-FFF2-40B4-BE49-F238E27FC236}">
                  <a16:creationId xmlns:a16="http://schemas.microsoft.com/office/drawing/2014/main" id="{A6DA6BAE-CD91-BC47-A1A6-7022DD3D8C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87484" y="2777768"/>
              <a:ext cx="57080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10CE15A4-FAE8-1E4C-8C29-1CC7D670520C}"/>
                </a:ext>
              </a:extLst>
            </p:cNvPr>
            <p:cNvSpPr/>
            <p:nvPr/>
          </p:nvSpPr>
          <p:spPr>
            <a:xfrm>
              <a:off x="7538673" y="3762684"/>
              <a:ext cx="1441722" cy="84748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 dirty="0"/>
                <a:t>Equalizer </a:t>
              </a:r>
            </a:p>
            <a:p>
              <a:pPr algn="ctr"/>
              <a:r>
                <a:rPr lang="en-US" cap="small" dirty="0"/>
                <a:t>(1-taps)</a:t>
              </a:r>
            </a:p>
          </p:txBody>
        </p:sp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EC4C2EFA-264C-DB43-952F-4A79B97B86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7870" y="2777766"/>
              <a:ext cx="57080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2 14">
              <a:extLst>
                <a:ext uri="{FF2B5EF4-FFF2-40B4-BE49-F238E27FC236}">
                  <a16:creationId xmlns:a16="http://schemas.microsoft.com/office/drawing/2014/main" id="{F3CD4ABB-61B0-8149-AF83-10E018A62109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 flipH="1">
              <a:off x="8259534" y="3200668"/>
              <a:ext cx="1298" cy="56201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F22D1010-679F-8B43-A1EF-2E58BDC18E16}"/>
                </a:ext>
              </a:extLst>
            </p:cNvPr>
            <p:cNvSpPr/>
            <p:nvPr/>
          </p:nvSpPr>
          <p:spPr>
            <a:xfrm>
              <a:off x="7528799" y="2354020"/>
              <a:ext cx="1464063" cy="8474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 dirty="0"/>
                <a:t>Beamforming</a:t>
              </a:r>
            </a:p>
          </p:txBody>
        </p:sp>
        <p:sp>
          <p:nvSpPr>
            <p:cNvPr id="32" name="Rettangolo 31">
              <a:extLst>
                <a:ext uri="{FF2B5EF4-FFF2-40B4-BE49-F238E27FC236}">
                  <a16:creationId xmlns:a16="http://schemas.microsoft.com/office/drawing/2014/main" id="{E62C6BA8-2451-A74E-AC11-35B2AFFAC286}"/>
                </a:ext>
              </a:extLst>
            </p:cNvPr>
            <p:cNvSpPr/>
            <p:nvPr/>
          </p:nvSpPr>
          <p:spPr>
            <a:xfrm>
              <a:off x="5516275" y="3769772"/>
              <a:ext cx="1441722" cy="840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 dirty="0"/>
                <a:t>QAM and OFMD demodulation</a:t>
              </a:r>
            </a:p>
          </p:txBody>
        </p:sp>
        <p:cxnSp>
          <p:nvCxnSpPr>
            <p:cNvPr id="36" name="Connettore 2 35">
              <a:extLst>
                <a:ext uri="{FF2B5EF4-FFF2-40B4-BE49-F238E27FC236}">
                  <a16:creationId xmlns:a16="http://schemas.microsoft.com/office/drawing/2014/main" id="{C85AB121-6E25-D542-BF5F-5BB85477584D}"/>
                </a:ext>
              </a:extLst>
            </p:cNvPr>
            <p:cNvCxnSpPr>
              <a:cxnSpLocks/>
              <a:stCxn id="12" idx="1"/>
              <a:endCxn id="32" idx="3"/>
            </p:cNvCxnSpPr>
            <p:nvPr/>
          </p:nvCxnSpPr>
          <p:spPr>
            <a:xfrm flipH="1">
              <a:off x="6957997" y="4186428"/>
              <a:ext cx="580676" cy="354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2 39">
              <a:extLst>
                <a:ext uri="{FF2B5EF4-FFF2-40B4-BE49-F238E27FC236}">
                  <a16:creationId xmlns:a16="http://schemas.microsoft.com/office/drawing/2014/main" id="{7024B77E-F9EF-FC44-9C28-FE550206F5A4}"/>
                </a:ext>
              </a:extLst>
            </p:cNvPr>
            <p:cNvCxnSpPr>
              <a:cxnSpLocks/>
              <a:stCxn id="8" idx="0"/>
              <a:endCxn id="28" idx="2"/>
            </p:cNvCxnSpPr>
            <p:nvPr/>
          </p:nvCxnSpPr>
          <p:spPr>
            <a:xfrm flipV="1">
              <a:off x="4148254" y="3201518"/>
              <a:ext cx="0" cy="5611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ttangolo 27">
              <a:extLst>
                <a:ext uri="{FF2B5EF4-FFF2-40B4-BE49-F238E27FC236}">
                  <a16:creationId xmlns:a16="http://schemas.microsoft.com/office/drawing/2014/main" id="{987D5947-0684-CC48-91F2-01E3889E92BA}"/>
                </a:ext>
              </a:extLst>
            </p:cNvPr>
            <p:cNvSpPr/>
            <p:nvPr/>
          </p:nvSpPr>
          <p:spPr>
            <a:xfrm>
              <a:off x="3300761" y="2354025"/>
              <a:ext cx="1694985" cy="84749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cap="small" dirty="0"/>
                <a:t>Get current antenna array</a:t>
              </a:r>
            </a:p>
          </p:txBody>
        </p:sp>
        <p:cxnSp>
          <p:nvCxnSpPr>
            <p:cNvPr id="33" name="Connettore 2 32">
              <a:extLst>
                <a:ext uri="{FF2B5EF4-FFF2-40B4-BE49-F238E27FC236}">
                  <a16:creationId xmlns:a16="http://schemas.microsoft.com/office/drawing/2014/main" id="{75A3624F-DDDC-3241-8F9B-D09E71D75EC9}"/>
                </a:ext>
              </a:extLst>
            </p:cNvPr>
            <p:cNvCxnSpPr>
              <a:cxnSpLocks/>
              <a:stCxn id="32" idx="1"/>
              <a:endCxn id="8" idx="3"/>
            </p:cNvCxnSpPr>
            <p:nvPr/>
          </p:nvCxnSpPr>
          <p:spPr>
            <a:xfrm flipH="1" flipV="1">
              <a:off x="4995746" y="4186426"/>
              <a:ext cx="520529" cy="354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6918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Antenna array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comparison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constellations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revealed</a:t>
            </a:r>
            <a:endParaRPr lang="it-IT" sz="2400" cap="small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Elementi multimediali online 4" descr="Constellations">
            <a:hlinkClick r:id="" action="ppaction://media"/>
            <a:extLst>
              <a:ext uri="{FF2B5EF4-FFF2-40B4-BE49-F238E27FC236}">
                <a16:creationId xmlns:a16="http://schemas.microsoft.com/office/drawing/2014/main" id="{58314896-E9E2-DB4A-B455-18E672D571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6331" y="1277628"/>
            <a:ext cx="8471338" cy="482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46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94AAD0-1755-6C4D-9F53-DC9F7D3A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Antenna array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comparison</a:t>
            </a:r>
            <a:r>
              <a:rPr lang="it-IT" sz="2400" cap="small">
                <a:latin typeface="Calibri Light" panose="020F0302020204030204" pitchFamily="34" charset="0"/>
                <a:cs typeface="Calibri Light" panose="020F0302020204030204" pitchFamily="34" charset="0"/>
              </a:rPr>
              <a:t>: array pattern </a:t>
            </a:r>
            <a:r>
              <a:rPr lang="it-IT" sz="2400" cap="small" err="1">
                <a:latin typeface="Calibri Light" panose="020F0302020204030204" pitchFamily="34" charset="0"/>
                <a:cs typeface="Calibri Light" panose="020F0302020204030204" pitchFamily="34" charset="0"/>
              </a:rPr>
              <a:t>functions</a:t>
            </a:r>
            <a:endParaRPr lang="it-IT" sz="2400" cap="small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Elementi multimediali online 3" descr="Antenna_patterns">
            <a:hlinkClick r:id="" action="ppaction://media"/>
            <a:extLst>
              <a:ext uri="{FF2B5EF4-FFF2-40B4-BE49-F238E27FC236}">
                <a16:creationId xmlns:a16="http://schemas.microsoft.com/office/drawing/2014/main" id="{66EBF209-CDCC-344C-8EC3-645ECFC179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8521" y="1295400"/>
            <a:ext cx="8456921" cy="482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08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411</Words>
  <Application>Microsoft Macintosh PowerPoint</Application>
  <PresentationFormat>Presentazione su schermo (4:3)</PresentationFormat>
  <Paragraphs>105</Paragraphs>
  <Slides>14</Slides>
  <Notes>3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</vt:lpstr>
      <vt:lpstr>Wingdings</vt:lpstr>
      <vt:lpstr>POLI</vt:lpstr>
      <vt:lpstr>Presentazione standard di PowerPoint</vt:lpstr>
      <vt:lpstr>Aim of the project</vt:lpstr>
      <vt:lpstr>What we have done</vt:lpstr>
      <vt:lpstr>SNR in-out comparison: steps of the simulation</vt:lpstr>
      <vt:lpstr>SNR in-out comparison: results</vt:lpstr>
      <vt:lpstr>Antenna array comparison: scenario</vt:lpstr>
      <vt:lpstr>Antenna array comparison: steps of the simulation </vt:lpstr>
      <vt:lpstr>Antenna array comparison: constellations revealed</vt:lpstr>
      <vt:lpstr>Antenna array comparison: array pattern functions</vt:lpstr>
      <vt:lpstr>Antenna array comparison: BER</vt:lpstr>
      <vt:lpstr>Tracking of 2 vehicles: QUADRIGA channel, OFDM signal, LMS beamforming (frequency) </vt:lpstr>
      <vt:lpstr>Tracking of 2 vehicles: steps of the simulation </vt:lpstr>
      <vt:lpstr>Tracking of 2 vehicles: results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Giacomo Verticale</dc:creator>
  <cp:lastModifiedBy>Bernardo Camajori Tedeschini</cp:lastModifiedBy>
  <cp:revision>8</cp:revision>
  <cp:lastPrinted>2011-03-07T17:07:57Z</cp:lastPrinted>
  <dcterms:created xsi:type="dcterms:W3CDTF">2011-03-03T14:13:49Z</dcterms:created>
  <dcterms:modified xsi:type="dcterms:W3CDTF">2021-01-17T11:39:57Z</dcterms:modified>
</cp:coreProperties>
</file>